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69" autoAdjust="0"/>
  </p:normalViewPr>
  <p:slideViewPr>
    <p:cSldViewPr>
      <p:cViewPr varScale="1">
        <p:scale>
          <a:sx n="105" d="100"/>
          <a:sy n="105" d="100"/>
        </p:scale>
        <p:origin x="-17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2015-09-22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2015-09-22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80397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5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4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456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5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3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8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5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38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1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26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87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7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 smtClean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 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/>
              <a:t>3ds MAX </a:t>
            </a:r>
            <a:r>
              <a:rPr lang="ko-KR" altLang="en-US" dirty="0" smtClean="0"/>
              <a:t>작업을 위한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사전 연습 </a:t>
            </a:r>
            <a:r>
              <a:rPr lang="en-US" altLang="ko-KR" dirty="0" smtClean="0"/>
              <a:t>4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89" y="1696615"/>
            <a:ext cx="1285102" cy="2094892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dirty="0" smtClean="0"/>
              <a:t>몇 가지 예제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Mirror</a:t>
            </a:r>
            <a:r>
              <a:rPr lang="ko-KR" altLang="en-US" dirty="0" smtClean="0"/>
              <a:t>로 대칭 복사하기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076720" y="2046202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857645" y="2417677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61" y="1581016"/>
            <a:ext cx="4485435" cy="23260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4" y="3976955"/>
            <a:ext cx="1277257" cy="208210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543320" y="4551277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90970" y="4694152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3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89" y="1696615"/>
            <a:ext cx="1285102" cy="2094892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dirty="0" smtClean="0"/>
              <a:t>몇 가지 예제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Mirror</a:t>
            </a:r>
            <a:r>
              <a:rPr lang="ko-KR" altLang="en-US" dirty="0" smtClean="0"/>
              <a:t>로 대칭 복사하기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076720" y="2046202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857645" y="2417677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61" y="1581016"/>
            <a:ext cx="4485435" cy="23260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4" y="3976955"/>
            <a:ext cx="1277257" cy="208210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543320" y="4551277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90970" y="4694152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52" y="3990422"/>
            <a:ext cx="3272756" cy="273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dirty="0" smtClean="0"/>
              <a:t>참고 </a:t>
            </a:r>
            <a:endParaRPr lang="en-US" altLang="ko-KR" sz="20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그룹화하지 않았을 때</a:t>
            </a:r>
            <a:endParaRPr lang="en-US" altLang="ko-KR" sz="1600" dirty="0" smtClean="0"/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Mirror</a:t>
            </a:r>
            <a:r>
              <a:rPr lang="ko-KR" altLang="en-US" dirty="0" smtClean="0"/>
              <a:t>로 대칭 복사하기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04864"/>
            <a:ext cx="1277257" cy="208210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1374926" y="2779186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622576" y="2922061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628800"/>
            <a:ext cx="31432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dirty="0" smtClean="0"/>
              <a:t>모델을 선택한 후 </a:t>
            </a:r>
            <a:r>
              <a:rPr lang="en-US" altLang="ko-KR" sz="2000" dirty="0" smtClean="0"/>
              <a:t>Group </a:t>
            </a:r>
            <a:r>
              <a:rPr lang="ko-KR" altLang="en-US" sz="2000" dirty="0" smtClean="0"/>
              <a:t>지정</a:t>
            </a:r>
            <a:endParaRPr lang="en-US" altLang="ko-KR" sz="20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Group &gt; Group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그룹 이름은 </a:t>
            </a:r>
            <a:r>
              <a:rPr lang="en-US" altLang="ko-KR" sz="1600" dirty="0"/>
              <a:t>pig </a:t>
            </a:r>
            <a:r>
              <a:rPr lang="en-US" altLang="ko-KR" sz="1600" dirty="0" smtClean="0"/>
              <a:t>pilot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 smtClean="0"/>
              <a:t>Open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Group &gt; Open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분홍색 </a:t>
            </a:r>
            <a:r>
              <a:rPr lang="en-US" altLang="ko-KR" sz="1600" dirty="0" smtClean="0"/>
              <a:t>BB </a:t>
            </a:r>
            <a:r>
              <a:rPr lang="ko-KR" altLang="en-US" sz="1600" dirty="0" smtClean="0"/>
              <a:t>표시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그룹 단위로 여전히 이동 가능</a:t>
            </a:r>
            <a:r>
              <a:rPr lang="en-US" altLang="ko-KR" sz="1600" dirty="0" smtClean="0"/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이 때 내부 구성 요소를 개별적으로 선택 가능  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귀를 선택하고 이동</a:t>
            </a:r>
            <a:r>
              <a:rPr lang="en-US" altLang="ko-KR" sz="1600" dirty="0" smtClean="0"/>
              <a:t>…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다시 </a:t>
            </a:r>
            <a:r>
              <a:rPr lang="en-US" altLang="ko-KR" sz="1600" dirty="0" smtClean="0"/>
              <a:t>CTRL+Z</a:t>
            </a:r>
            <a:r>
              <a:rPr lang="ko-KR" altLang="en-US" sz="1600" dirty="0" smtClean="0"/>
              <a:t>를 눌러서 취소</a:t>
            </a:r>
            <a:endParaRPr lang="en-US" altLang="ko-KR" sz="1600" dirty="0" smtClean="0"/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 smtClean="0"/>
              <a:t>Close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Group &gt; Close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원래 그룹 상태로 복귀</a:t>
            </a:r>
            <a:endParaRPr lang="en-US" altLang="ko-KR" sz="1600" dirty="0" smtClean="0"/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Group Open/Close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233176"/>
            <a:ext cx="2073017" cy="2513831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 bwMode="auto">
          <a:xfrm>
            <a:off x="6573953" y="926318"/>
            <a:ext cx="2447511" cy="1062521"/>
          </a:xfrm>
          <a:prstGeom prst="wedgeEllipseCallout">
            <a:avLst>
              <a:gd name="adj1" fmla="val -35438"/>
              <a:gd name="adj2" fmla="val 914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Open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적용 후 분홍색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Bounding Box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86" y="5058563"/>
            <a:ext cx="1709167" cy="1800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5058563"/>
            <a:ext cx="2297573" cy="177461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 bwMode="auto">
          <a:xfrm>
            <a:off x="2699792" y="5832717"/>
            <a:ext cx="720080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 bwMode="auto">
          <a:xfrm>
            <a:off x="4797886" y="5544685"/>
            <a:ext cx="67668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타원형 설명선 17"/>
          <p:cNvSpPr/>
          <p:nvPr/>
        </p:nvSpPr>
        <p:spPr bwMode="auto">
          <a:xfrm>
            <a:off x="5907851" y="4608581"/>
            <a:ext cx="2447511" cy="1062521"/>
          </a:xfrm>
          <a:prstGeom prst="wedgeEllipseCallout">
            <a:avLst>
              <a:gd name="adj1" fmla="val -55675"/>
              <a:gd name="adj2" fmla="val 6908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분홍색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Bounding Box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영역이 확장</a:t>
            </a:r>
          </a:p>
        </p:txBody>
      </p:sp>
    </p:spTree>
    <p:extLst>
      <p:ext uri="{BB962C8B-B14F-4D97-AF65-F5344CB8AC3E}">
        <p14:creationId xmlns:p14="http://schemas.microsoft.com/office/powerpoint/2010/main" val="22478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 smtClean="0"/>
              <a:t>Attach : Group</a:t>
            </a:r>
            <a:r>
              <a:rPr lang="ko-KR" altLang="en-US" sz="2000" dirty="0" smtClean="0"/>
              <a:t>이 설정된 모델에 다른 모델 추가</a:t>
            </a:r>
            <a:endParaRPr lang="en-US" altLang="ko-KR" sz="2000" dirty="0" smtClean="0"/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 smtClean="0"/>
              <a:t>Detach : Group</a:t>
            </a:r>
            <a:r>
              <a:rPr lang="ko-KR" altLang="en-US" sz="2000" dirty="0" smtClean="0"/>
              <a:t>이 설정된 모델 내 일부 </a:t>
            </a:r>
            <a:r>
              <a:rPr lang="en-US" altLang="ko-KR" sz="2000" dirty="0" smtClean="0"/>
              <a:t>object </a:t>
            </a:r>
            <a:r>
              <a:rPr lang="ko-KR" altLang="en-US" sz="2000" dirty="0" smtClean="0"/>
              <a:t>분리</a:t>
            </a:r>
            <a:endParaRPr lang="en-US" altLang="ko-KR" sz="2000" dirty="0" smtClean="0"/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/>
              <a:t>Attach </a:t>
            </a:r>
            <a:r>
              <a:rPr lang="ko-KR" altLang="en-US" sz="2000" dirty="0" smtClean="0"/>
              <a:t>테스트</a:t>
            </a:r>
            <a:endParaRPr lang="en-US" altLang="ko-KR" sz="20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원래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모델 옆에 </a:t>
            </a:r>
            <a:r>
              <a:rPr lang="en-US" altLang="ko-KR" sz="1600" dirty="0" smtClean="0"/>
              <a:t>Teapot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Teapot </a:t>
            </a:r>
            <a:r>
              <a:rPr lang="ko-KR" altLang="en-US" sz="1600" dirty="0" smtClean="0"/>
              <a:t>선택 후 </a:t>
            </a:r>
            <a:r>
              <a:rPr lang="en-US" altLang="ko-KR" sz="1600" dirty="0" smtClean="0"/>
              <a:t>Group &gt; Attach &gt; pig pilot </a:t>
            </a:r>
            <a:r>
              <a:rPr lang="ko-KR" altLang="en-US" sz="1600" dirty="0" smtClean="0"/>
              <a:t>모델 선택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ko-KR" altLang="en-US" sz="1600" dirty="0" smtClean="0"/>
              <a:t>이 때 마우스 포인터는 선택이 가능한 십자형으로 표시</a:t>
            </a:r>
            <a:r>
              <a:rPr lang="en-US" altLang="ko-KR" sz="1600" dirty="0" smtClean="0"/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하얀색 </a:t>
            </a:r>
            <a:r>
              <a:rPr lang="en-US" altLang="ko-KR" sz="1600" dirty="0" smtClean="0"/>
              <a:t>BB</a:t>
            </a:r>
            <a:r>
              <a:rPr lang="ko-KR" altLang="en-US" sz="1600" dirty="0" smtClean="0"/>
              <a:t>로 두 모델이 함께 그룹화되었음을 표시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800" kern="0" dirty="0">
              <a:latin typeface="+mn-ea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Attach/Detach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96" y="1916832"/>
            <a:ext cx="2460076" cy="1837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405" y="4438015"/>
            <a:ext cx="2433067" cy="1924250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 bwMode="auto">
          <a:xfrm>
            <a:off x="7308304" y="3861048"/>
            <a:ext cx="432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9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 smtClean="0"/>
              <a:t>Detach </a:t>
            </a:r>
            <a:r>
              <a:rPr lang="ko-KR" altLang="en-US" sz="2000" dirty="0" smtClean="0"/>
              <a:t>테스트</a:t>
            </a:r>
            <a:endParaRPr lang="en-US" altLang="ko-KR" sz="20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선택된 상태에서 </a:t>
            </a:r>
            <a:r>
              <a:rPr lang="en-US" altLang="ko-KR" sz="1600" dirty="0" smtClean="0"/>
              <a:t>Group &gt; Open </a:t>
            </a:r>
            <a:r>
              <a:rPr lang="ko-KR" altLang="en-US" sz="1600" dirty="0" smtClean="0"/>
              <a:t>선택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분홍색 </a:t>
            </a:r>
            <a:r>
              <a:rPr lang="en-US" altLang="ko-KR" sz="1600" kern="0" dirty="0" smtClean="0">
                <a:latin typeface="+mn-ea"/>
              </a:rPr>
              <a:t>BB </a:t>
            </a:r>
            <a:r>
              <a:rPr lang="ko-KR" altLang="en-US" sz="1600" kern="0" dirty="0" smtClean="0">
                <a:latin typeface="+mn-ea"/>
              </a:rPr>
              <a:t>내에서 </a:t>
            </a:r>
            <a:r>
              <a:rPr lang="en-US" altLang="ko-KR" sz="1600" kern="0" dirty="0" smtClean="0">
                <a:latin typeface="+mn-ea"/>
              </a:rPr>
              <a:t>Teapot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Group &gt; Detach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결과</a:t>
            </a: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Teapot</a:t>
            </a:r>
            <a:r>
              <a:rPr lang="ko-KR" altLang="en-US" sz="1600" kern="0" dirty="0" smtClean="0">
                <a:latin typeface="+mn-ea"/>
              </a:rPr>
              <a:t>이 그룹에서 분리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다음 </a:t>
            </a:r>
            <a:r>
              <a:rPr lang="ko-KR" altLang="en-US" sz="1600" kern="0" dirty="0" smtClean="0">
                <a:latin typeface="+mn-ea"/>
              </a:rPr>
              <a:t>실습을 위해서 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pig pilot</a:t>
            </a:r>
            <a:r>
              <a:rPr lang="ko-KR" altLang="en-US" sz="1600" kern="0" dirty="0">
                <a:latin typeface="+mn-ea"/>
              </a:rPr>
              <a:t>이 선택된 상태에서 </a:t>
            </a:r>
            <a:r>
              <a:rPr lang="en-US" altLang="ko-KR" sz="1600" kern="0" dirty="0">
                <a:latin typeface="+mn-ea"/>
              </a:rPr>
              <a:t>Group &gt; Close Teapot </a:t>
            </a:r>
            <a:r>
              <a:rPr lang="ko-KR" altLang="en-US" sz="1600" kern="0" dirty="0">
                <a:latin typeface="+mn-ea"/>
              </a:rPr>
              <a:t>삭제</a:t>
            </a:r>
            <a:endParaRPr lang="en-US" altLang="ko-KR" sz="16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By Name    </a:t>
            </a:r>
            <a:r>
              <a:rPr lang="ko-KR" altLang="en-US" sz="1600" kern="0" dirty="0" smtClean="0">
                <a:latin typeface="+mn-ea"/>
              </a:rPr>
              <a:t>을 클릭해서 현재 모델이 그룹화되었는지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Attach/Detach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44" y="1040460"/>
            <a:ext cx="1798338" cy="1742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387" y="3090570"/>
            <a:ext cx="1780820" cy="1440422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 bwMode="auto">
          <a:xfrm>
            <a:off x="7892773" y="2696082"/>
            <a:ext cx="432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387" y="4871711"/>
            <a:ext cx="1943869" cy="1542993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 bwMode="auto">
          <a:xfrm>
            <a:off x="7892773" y="4519466"/>
            <a:ext cx="432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515" y="3737992"/>
            <a:ext cx="212560" cy="21964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339752" y="4355150"/>
            <a:ext cx="1343025" cy="1533525"/>
            <a:chOff x="683568" y="4519466"/>
            <a:chExt cx="1343025" cy="15335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568" y="4519466"/>
              <a:ext cx="1343025" cy="153352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 bwMode="auto">
            <a:xfrm>
              <a:off x="708175" y="5665261"/>
              <a:ext cx="749149" cy="21166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 smtClean="0"/>
              <a:t>Explode </a:t>
            </a:r>
            <a:r>
              <a:rPr lang="ko-KR" altLang="en-US" sz="2000" dirty="0" smtClean="0"/>
              <a:t>테스트</a:t>
            </a:r>
            <a:endParaRPr lang="en-US" altLang="ko-KR" sz="20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모델을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선택하고 </a:t>
            </a:r>
            <a:r>
              <a:rPr lang="en-US" altLang="ko-KR" sz="1600" dirty="0" smtClean="0"/>
              <a:t>Select and Move    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선택한 후 </a:t>
            </a:r>
            <a:r>
              <a:rPr lang="en-US" altLang="ko-KR" sz="1600" dirty="0" smtClean="0"/>
              <a:t>SHIFT </a:t>
            </a:r>
            <a:r>
              <a:rPr lang="ko-KR" altLang="en-US" sz="1600" dirty="0" smtClean="0"/>
              <a:t>키를 누르고 오른쪽으로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이동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Clone Options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Copy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두 개 모델을 모두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Group &gt; Group</a:t>
            </a:r>
            <a:r>
              <a:rPr lang="ko-KR" altLang="en-US" sz="1600" kern="0" dirty="0" smtClean="0">
                <a:latin typeface="+mn-ea"/>
              </a:rPr>
              <a:t>으로 그룹화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이름은 </a:t>
            </a:r>
            <a:r>
              <a:rPr lang="en-US" altLang="ko-KR" sz="1600" kern="0" dirty="0">
                <a:latin typeface="+mn-ea"/>
              </a:rPr>
              <a:t>two </a:t>
            </a:r>
            <a:r>
              <a:rPr lang="en-US" altLang="ko-KR" sz="1600" kern="0" dirty="0" smtClean="0">
                <a:latin typeface="+mn-ea"/>
              </a:rPr>
              <a:t>pigs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때 </a:t>
            </a:r>
            <a:r>
              <a:rPr lang="en-US" altLang="ko-KR" sz="1600" kern="0" dirty="0">
                <a:latin typeface="+mn-ea"/>
              </a:rPr>
              <a:t>Group &gt; </a:t>
            </a:r>
            <a:r>
              <a:rPr lang="en-US" altLang="ko-KR" sz="1600" kern="0" dirty="0" smtClean="0">
                <a:latin typeface="+mn-ea"/>
              </a:rPr>
              <a:t>Explode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이렇게 하면 돼지 모델까지도 모두 단위 </a:t>
            </a:r>
            <a:r>
              <a:rPr lang="en-US" altLang="ko-KR" sz="1200" kern="0" dirty="0" smtClean="0">
                <a:latin typeface="+mn-ea"/>
              </a:rPr>
              <a:t>object</a:t>
            </a:r>
            <a:r>
              <a:rPr lang="ko-KR" altLang="en-US" sz="1200" kern="0" dirty="0" smtClean="0">
                <a:latin typeface="+mn-ea"/>
              </a:rPr>
              <a:t>로 해체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만일 </a:t>
            </a:r>
            <a:r>
              <a:rPr lang="en-US" altLang="ko-KR" sz="1600" kern="0" dirty="0" smtClean="0">
                <a:latin typeface="+mn-ea"/>
              </a:rPr>
              <a:t>Group &gt; Ungroup</a:t>
            </a:r>
            <a:r>
              <a:rPr lang="ko-KR" altLang="en-US" sz="1600" kern="0" dirty="0" smtClean="0">
                <a:latin typeface="+mn-ea"/>
              </a:rPr>
              <a:t>을 선택하면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돼지 모델 단위는 그룹 해제되지 않음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비교 </a:t>
            </a: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r>
              <a:rPr lang="en-US" altLang="ko-KR" sz="1600" kern="0" dirty="0">
                <a:latin typeface="+mn-ea"/>
              </a:rPr>
              <a:t>	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Explode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Group </a:t>
            </a:r>
            <a:r>
              <a:rPr lang="ko-KR" altLang="en-US" dirty="0" smtClean="0"/>
              <a:t>해체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69" y="1605558"/>
            <a:ext cx="224139" cy="2109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8" y="1916832"/>
            <a:ext cx="1705945" cy="15316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944" y="1916832"/>
            <a:ext cx="2067129" cy="2824733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 bwMode="auto">
          <a:xfrm>
            <a:off x="5580112" y="2636912"/>
            <a:ext cx="67668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7474667" y="2290191"/>
            <a:ext cx="550291" cy="11190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436" y="3922909"/>
            <a:ext cx="1978089" cy="950259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 bwMode="auto">
          <a:xfrm>
            <a:off x="6960073" y="2636912"/>
            <a:ext cx="420239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 bwMode="auto">
          <a:xfrm>
            <a:off x="8024958" y="3448447"/>
            <a:ext cx="363466" cy="46653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632" y="4900949"/>
            <a:ext cx="2385824" cy="145259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718" y="4900949"/>
            <a:ext cx="2329631" cy="145259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1403648" y="6359594"/>
            <a:ext cx="2182291" cy="368247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 algn="ctr"/>
            <a:r>
              <a:rPr lang="en-US" altLang="ko-KR" sz="900" b="1" dirty="0" smtClean="0">
                <a:latin typeface="+mn-ea"/>
              </a:rPr>
              <a:t>Explode </a:t>
            </a:r>
            <a:r>
              <a:rPr lang="ko-KR" altLang="en-US" sz="900" b="1" dirty="0" smtClean="0">
                <a:latin typeface="+mn-ea"/>
              </a:rPr>
              <a:t>선택 후 </a:t>
            </a:r>
            <a:r>
              <a:rPr lang="ko-KR" altLang="en-US" sz="900" b="1" dirty="0" err="1" smtClean="0">
                <a:latin typeface="+mn-ea"/>
              </a:rPr>
              <a:t>고글</a:t>
            </a:r>
            <a:r>
              <a:rPr lang="ko-KR" altLang="en-US" sz="900" b="1" dirty="0" smtClean="0">
                <a:latin typeface="+mn-ea"/>
              </a:rPr>
              <a:t> 클릭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309387" y="6353542"/>
            <a:ext cx="2182291" cy="368247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 algn="ctr"/>
            <a:r>
              <a:rPr lang="en-US" altLang="ko-KR" sz="900" b="1" dirty="0" smtClean="0">
                <a:latin typeface="+mn-ea"/>
              </a:rPr>
              <a:t>Ungroup </a:t>
            </a:r>
            <a:r>
              <a:rPr lang="ko-KR" altLang="en-US" sz="900" b="1" dirty="0" smtClean="0">
                <a:latin typeface="+mn-ea"/>
              </a:rPr>
              <a:t>선택 후 </a:t>
            </a:r>
            <a:r>
              <a:rPr lang="ko-KR" altLang="en-US" sz="900" b="1" dirty="0" err="1" smtClean="0">
                <a:latin typeface="+mn-ea"/>
              </a:rPr>
              <a:t>고글</a:t>
            </a:r>
            <a:r>
              <a:rPr lang="ko-KR" altLang="en-US" sz="900" b="1" dirty="0" smtClean="0">
                <a:latin typeface="+mn-ea"/>
              </a:rPr>
              <a:t> 클릭</a:t>
            </a:r>
            <a:endParaRPr lang="ko-KR" altLang="en-US" sz="9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42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 err="1" smtClean="0"/>
              <a:t>Keyframe</a:t>
            </a:r>
            <a:r>
              <a:rPr lang="en-US" altLang="ko-KR" sz="2000" dirty="0" smtClean="0"/>
              <a:t> Animation?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dirty="0" smtClean="0"/>
              <a:t>테스트</a:t>
            </a:r>
            <a:r>
              <a:rPr lang="en-US" altLang="ko-KR" sz="2000" dirty="0" smtClean="0"/>
              <a:t>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애니메이션 슬라이더가 </a:t>
            </a:r>
            <a:r>
              <a:rPr lang="en-US" altLang="ko-KR" sz="1600" dirty="0" smtClean="0"/>
              <a:t>0/100 </a:t>
            </a:r>
            <a:r>
              <a:rPr lang="ko-KR" altLang="en-US" sz="1600" dirty="0" smtClean="0"/>
              <a:t>상태가 되도록 조정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Auto Key </a:t>
            </a:r>
            <a:r>
              <a:rPr lang="ko-KR" altLang="en-US" sz="1600" dirty="0" smtClean="0"/>
              <a:t>클릭</a:t>
            </a:r>
            <a:endParaRPr lang="en-US" altLang="ko-KR" sz="1600" dirty="0"/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dirty="0" smtClean="0"/>
              <a:t>Recording mode </a:t>
            </a:r>
            <a:r>
              <a:rPr lang="ko-KR" altLang="en-US" sz="1200" dirty="0" smtClean="0"/>
              <a:t>임을 표시하기 위해서 빨간색으로 표시</a:t>
            </a:r>
            <a:endParaRPr lang="en-US" altLang="ko-KR" sz="12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이 상태에서 슬라이더를 약 </a:t>
            </a:r>
            <a:r>
              <a:rPr lang="en-US" altLang="ko-KR" sz="1600" dirty="0" smtClean="0"/>
              <a:t>5 </a:t>
            </a:r>
            <a:r>
              <a:rPr lang="ko-KR" altLang="en-US" sz="1600" dirty="0" smtClean="0"/>
              <a:t>정도로 이동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Translation/Rotation/Scale              </a:t>
            </a:r>
            <a:r>
              <a:rPr lang="ko-KR" altLang="en-US" sz="1600" dirty="0" smtClean="0"/>
              <a:t>중 하나를 선택해서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적절하게 변환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눈금에 변환</a:t>
            </a:r>
            <a:r>
              <a:rPr lang="en-US" altLang="ko-KR" sz="1200" kern="0" dirty="0" smtClean="0">
                <a:latin typeface="+mn-ea"/>
              </a:rPr>
              <a:t>(transform)</a:t>
            </a:r>
            <a:r>
              <a:rPr lang="ko-KR" altLang="en-US" sz="1200" kern="0" dirty="0" smtClean="0">
                <a:latin typeface="+mn-ea"/>
              </a:rPr>
              <a:t>이 이루어졌고 </a:t>
            </a:r>
            <a:r>
              <a:rPr lang="en-US" altLang="ko-KR" sz="1200" kern="0" dirty="0" err="1" smtClean="0">
                <a:latin typeface="+mn-ea"/>
              </a:rPr>
              <a:t>keyframe</a:t>
            </a:r>
            <a:r>
              <a:rPr lang="ko-KR" altLang="en-US" sz="1200" kern="0" dirty="0" smtClean="0">
                <a:latin typeface="+mn-ea"/>
              </a:rPr>
              <a:t>으로 설정되었음을 자동으로 표시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슬라이더를 </a:t>
            </a:r>
            <a:r>
              <a:rPr lang="en-US" altLang="ko-KR" sz="1600" kern="0" dirty="0" smtClean="0">
                <a:latin typeface="+mn-ea"/>
              </a:rPr>
              <a:t>10 </a:t>
            </a:r>
            <a:r>
              <a:rPr lang="ko-KR" altLang="en-US" sz="1600" kern="0" dirty="0" smtClean="0">
                <a:latin typeface="+mn-ea"/>
              </a:rPr>
              <a:t>정도로 옮긴 후 또 </a:t>
            </a:r>
            <a:r>
              <a:rPr lang="en-US" altLang="ko-KR" sz="1600" dirty="0" smtClean="0"/>
              <a:t>Translation/Rotation/Scale</a:t>
            </a:r>
            <a:r>
              <a:rPr lang="ko-KR" altLang="en-US" sz="1600" dirty="0" smtClean="0"/>
              <a:t>을 적용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이렇게 </a:t>
            </a:r>
            <a:r>
              <a:rPr lang="en-US" altLang="ko-KR" sz="1600" kern="0" dirty="0" smtClean="0">
                <a:latin typeface="+mn-ea"/>
              </a:rPr>
              <a:t>5 </a:t>
            </a:r>
            <a:r>
              <a:rPr lang="ko-KR" altLang="en-US" sz="1600" kern="0" dirty="0" smtClean="0">
                <a:latin typeface="+mn-ea"/>
              </a:rPr>
              <a:t>간격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또는 원하는 간격 대로</a:t>
            </a:r>
            <a:r>
              <a:rPr lang="en-US" altLang="ko-KR" sz="1600" kern="0" dirty="0" smtClean="0">
                <a:latin typeface="+mn-ea"/>
              </a:rPr>
              <a:t>) </a:t>
            </a:r>
            <a:r>
              <a:rPr lang="ko-KR" altLang="en-US" sz="1600" kern="0" dirty="0" smtClean="0">
                <a:latin typeface="+mn-ea"/>
              </a:rPr>
              <a:t>슬라이더를 이동시킨 후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dirty="0" smtClean="0"/>
              <a:t>Translation/Rotation/Scale </a:t>
            </a:r>
            <a:r>
              <a:rPr lang="ko-KR" altLang="en-US" sz="1600" dirty="0" smtClean="0"/>
              <a:t>적용</a:t>
            </a: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슬라이더를 </a:t>
            </a:r>
            <a:r>
              <a:rPr lang="en-US" altLang="ko-KR" sz="1600" kern="0" dirty="0" smtClean="0">
                <a:latin typeface="+mn-ea"/>
              </a:rPr>
              <a:t>0</a:t>
            </a:r>
            <a:r>
              <a:rPr lang="ko-KR" altLang="en-US" sz="1600" kern="0" dirty="0" smtClean="0">
                <a:latin typeface="+mn-ea"/>
              </a:rPr>
              <a:t>으로 이동시킨 후 </a:t>
            </a:r>
            <a:r>
              <a:rPr lang="en-US" altLang="ko-KR" sz="1600" kern="0" dirty="0" smtClean="0">
                <a:latin typeface="+mn-ea"/>
              </a:rPr>
              <a:t>Play </a:t>
            </a:r>
            <a:r>
              <a:rPr lang="ko-KR" altLang="en-US" sz="1600" kern="0" dirty="0" smtClean="0">
                <a:latin typeface="+mn-ea"/>
              </a:rPr>
              <a:t>단추 클릭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Keyframe</a:t>
            </a:r>
            <a:r>
              <a:rPr lang="en-US" altLang="ko-KR" dirty="0" smtClean="0"/>
              <a:t> Animation 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80" y="570730"/>
            <a:ext cx="1476375" cy="8858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649789" y="1716637"/>
            <a:ext cx="2365226" cy="962025"/>
            <a:chOff x="6516216" y="2087772"/>
            <a:chExt cx="2365226" cy="9620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2341515"/>
              <a:ext cx="819150" cy="6572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0392" y="2087772"/>
              <a:ext cx="781050" cy="962025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 bwMode="auto">
            <a:xfrm>
              <a:off x="7452320" y="2564904"/>
              <a:ext cx="588950" cy="21602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296" y="3106303"/>
            <a:ext cx="1438275" cy="619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431" y="2891995"/>
            <a:ext cx="800757" cy="314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433" y="4117138"/>
            <a:ext cx="762000" cy="60960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899592" y="5302940"/>
            <a:ext cx="2909952" cy="1555060"/>
            <a:chOff x="1547663" y="5302940"/>
            <a:chExt cx="2909952" cy="155506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52853" y="5302940"/>
              <a:ext cx="904762" cy="1555060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1547663" y="5877272"/>
              <a:ext cx="1351565" cy="722166"/>
              <a:chOff x="1547663" y="5877272"/>
              <a:chExt cx="1351565" cy="722166"/>
            </a:xfrm>
          </p:grpSpPr>
          <p:sp>
            <p:nvSpPr>
              <p:cNvPr id="26" name="설명선 1 25"/>
              <p:cNvSpPr/>
              <p:nvPr/>
            </p:nvSpPr>
            <p:spPr bwMode="auto">
              <a:xfrm>
                <a:off x="1547664" y="5877272"/>
                <a:ext cx="1351564" cy="243369"/>
              </a:xfrm>
              <a:prstGeom prst="borderCallout1">
                <a:avLst>
                  <a:gd name="adj1" fmla="val 42201"/>
                  <a:gd name="adj2" fmla="val 100030"/>
                  <a:gd name="adj3" fmla="val 30359"/>
                  <a:gd name="adj4" fmla="val 166511"/>
                </a:avLst>
              </a:prstGeom>
              <a:solidFill>
                <a:srgbClr val="FFC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smtClean="0">
                    <a:latin typeface="+mn-ea"/>
                    <a:ea typeface="+mn-ea"/>
                  </a:rPr>
                  <a:t>빨간색</a:t>
                </a:r>
                <a:r>
                  <a:rPr lang="en-US" altLang="ko-KR" sz="900" b="1" dirty="0" smtClean="0">
                    <a:latin typeface="+mn-ea"/>
                    <a:ea typeface="+mn-ea"/>
                  </a:rPr>
                  <a:t>: Translation</a:t>
                </a:r>
                <a:endParaRPr lang="ko-KR" altLang="en-US" sz="900" b="1" dirty="0">
                  <a:latin typeface="+mn-ea"/>
                  <a:ea typeface="+mn-ea"/>
                </a:endParaRPr>
              </a:p>
            </p:txBody>
          </p:sp>
          <p:sp>
            <p:nvSpPr>
              <p:cNvPr id="27" name="설명선 1 26"/>
              <p:cNvSpPr/>
              <p:nvPr/>
            </p:nvSpPr>
            <p:spPr bwMode="auto">
              <a:xfrm>
                <a:off x="1547664" y="6120233"/>
                <a:ext cx="1351564" cy="243369"/>
              </a:xfrm>
              <a:prstGeom prst="borderCallout1">
                <a:avLst>
                  <a:gd name="adj1" fmla="val 42201"/>
                  <a:gd name="adj2" fmla="val 100030"/>
                  <a:gd name="adj3" fmla="val -28348"/>
                  <a:gd name="adj4" fmla="val 167216"/>
                </a:avLst>
              </a:prstGeom>
              <a:solidFill>
                <a:srgbClr val="FFC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smtClean="0">
                    <a:latin typeface="+mn-ea"/>
                  </a:rPr>
                  <a:t>녹색 </a:t>
                </a:r>
                <a:r>
                  <a:rPr lang="en-US" altLang="ko-KR" sz="900" b="1" dirty="0" smtClean="0">
                    <a:latin typeface="+mn-ea"/>
                    <a:ea typeface="+mn-ea"/>
                  </a:rPr>
                  <a:t>: Rotation</a:t>
                </a:r>
                <a:endParaRPr lang="ko-KR" altLang="en-US" sz="900" b="1" dirty="0">
                  <a:latin typeface="+mn-ea"/>
                  <a:ea typeface="+mn-ea"/>
                </a:endParaRPr>
              </a:p>
            </p:txBody>
          </p:sp>
          <p:sp>
            <p:nvSpPr>
              <p:cNvPr id="28" name="설명선 1 27"/>
              <p:cNvSpPr/>
              <p:nvPr/>
            </p:nvSpPr>
            <p:spPr bwMode="auto">
              <a:xfrm>
                <a:off x="1547663" y="6356069"/>
                <a:ext cx="1351564" cy="243369"/>
              </a:xfrm>
              <a:prstGeom prst="borderCallout1">
                <a:avLst>
                  <a:gd name="adj1" fmla="val 42201"/>
                  <a:gd name="adj2" fmla="val 100030"/>
                  <a:gd name="adj3" fmla="val -79227"/>
                  <a:gd name="adj4" fmla="val 168625"/>
                </a:avLst>
              </a:prstGeom>
              <a:solidFill>
                <a:srgbClr val="FFC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smtClean="0">
                    <a:latin typeface="+mn-ea"/>
                    <a:ea typeface="+mn-ea"/>
                  </a:rPr>
                  <a:t>파란색</a:t>
                </a:r>
                <a:r>
                  <a:rPr lang="en-US" altLang="ko-KR" sz="900" b="1" dirty="0" smtClean="0">
                    <a:latin typeface="+mn-ea"/>
                    <a:ea typeface="+mn-ea"/>
                  </a:rPr>
                  <a:t> : Scale</a:t>
                </a:r>
                <a:endParaRPr lang="ko-KR" altLang="en-US" sz="900" b="1" dirty="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31" name="아래쪽 화살표 30"/>
          <p:cNvSpPr/>
          <p:nvPr/>
        </p:nvSpPr>
        <p:spPr bwMode="auto">
          <a:xfrm>
            <a:off x="7880367" y="1556792"/>
            <a:ext cx="148017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" name="아래쪽 화살표 31"/>
          <p:cNvSpPr/>
          <p:nvPr/>
        </p:nvSpPr>
        <p:spPr bwMode="auto">
          <a:xfrm>
            <a:off x="7862098" y="2657487"/>
            <a:ext cx="148017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" name="아래쪽 화살표 32"/>
          <p:cNvSpPr/>
          <p:nvPr/>
        </p:nvSpPr>
        <p:spPr bwMode="auto">
          <a:xfrm>
            <a:off x="7862097" y="3793851"/>
            <a:ext cx="148017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6832" y="5737092"/>
            <a:ext cx="1209675" cy="504825"/>
          </a:xfrm>
          <a:prstGeom prst="rect">
            <a:avLst/>
          </a:prstGeom>
        </p:spPr>
      </p:pic>
      <p:sp>
        <p:nvSpPr>
          <p:cNvPr id="35" name="아래쪽 화살표 34"/>
          <p:cNvSpPr/>
          <p:nvPr/>
        </p:nvSpPr>
        <p:spPr bwMode="auto">
          <a:xfrm>
            <a:off x="7847631" y="4861792"/>
            <a:ext cx="148017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7898779" y="5239167"/>
            <a:ext cx="45719" cy="272017"/>
            <a:chOff x="387350" y="4957183"/>
            <a:chExt cx="112684" cy="489263"/>
          </a:xfrm>
        </p:grpSpPr>
        <p:sp>
          <p:nvSpPr>
            <p:cNvPr id="36" name="타원 35"/>
            <p:cNvSpPr/>
            <p:nvPr/>
          </p:nvSpPr>
          <p:spPr bwMode="auto">
            <a:xfrm>
              <a:off x="387350" y="4957183"/>
              <a:ext cx="112684" cy="10376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8" name="타원 37"/>
            <p:cNvSpPr/>
            <p:nvPr/>
          </p:nvSpPr>
          <p:spPr bwMode="auto">
            <a:xfrm>
              <a:off x="387350" y="5149824"/>
              <a:ext cx="112684" cy="10376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 bwMode="auto">
            <a:xfrm>
              <a:off x="387350" y="5342679"/>
              <a:ext cx="112684" cy="10376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 bwMode="auto">
          <a:xfrm>
            <a:off x="7921638" y="5847396"/>
            <a:ext cx="253205" cy="2190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 bwMode="auto">
          <a:xfrm flipH="1" flipV="1">
            <a:off x="3809544" y="4635884"/>
            <a:ext cx="4089235" cy="12115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0203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dirty="0" smtClean="0"/>
              <a:t>이렇게 제작한 애니메이션을 </a:t>
            </a:r>
            <a:r>
              <a:rPr lang="ko-KR" altLang="en-US" sz="2000" dirty="0" err="1" smtClean="0"/>
              <a:t>랜더링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raytracing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후 동영상으로 저장</a:t>
            </a:r>
            <a:endParaRPr lang="en-US" altLang="ko-KR" sz="20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Render Setup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Range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. 0</a:t>
            </a:r>
            <a:r>
              <a:rPr lang="ko-KR" altLang="en-US" sz="1600" dirty="0" smtClean="0"/>
              <a:t>에서 원하는 범위까지 입력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dirty="0" smtClean="0"/>
              <a:t>손 아이콘을 이용해서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드래그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ko-KR" altLang="en-US" sz="1600" dirty="0" smtClean="0"/>
              <a:t>아래쪽으로 이동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Render Output</a:t>
            </a:r>
            <a:r>
              <a:rPr lang="ko-KR" altLang="en-US" sz="1600" dirty="0" smtClean="0"/>
              <a:t>에서 파일로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저장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avi</a:t>
            </a:r>
            <a:r>
              <a:rPr lang="ko-KR" altLang="en-US" sz="1600" dirty="0" smtClean="0"/>
              <a:t> 파일 형식 선택</a:t>
            </a:r>
            <a:r>
              <a:rPr lang="en-US" altLang="ko-KR" sz="1600" dirty="0" smtClean="0"/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 smtClean="0"/>
              <a:t>Render </a:t>
            </a:r>
            <a:r>
              <a:rPr lang="ko-KR" altLang="en-US" sz="1600" dirty="0" smtClean="0"/>
              <a:t>단추 클릭</a:t>
            </a:r>
            <a:endParaRPr lang="en-US" altLang="ko-KR" sz="16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Keyframe</a:t>
            </a:r>
            <a:r>
              <a:rPr lang="en-US" altLang="ko-KR" dirty="0" smtClean="0"/>
              <a:t> Animation  </a:t>
            </a:r>
            <a:endParaRPr lang="ko-KR" altLang="en-US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4593833" y="1700808"/>
            <a:ext cx="1114425" cy="638175"/>
            <a:chOff x="7020272" y="1844824"/>
            <a:chExt cx="1114425" cy="6381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0272" y="1844824"/>
              <a:ext cx="1114425" cy="638175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 bwMode="auto">
            <a:xfrm>
              <a:off x="7027193" y="1916832"/>
              <a:ext cx="353119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91880" y="2465512"/>
            <a:ext cx="2592640" cy="4392488"/>
            <a:chOff x="5508104" y="1628800"/>
            <a:chExt cx="2592640" cy="439248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8104" y="1628800"/>
              <a:ext cx="2592640" cy="4392488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 bwMode="auto">
            <a:xfrm>
              <a:off x="5724128" y="2852936"/>
              <a:ext cx="1746347" cy="11455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823" y="2465512"/>
            <a:ext cx="2612177" cy="4425589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 bwMode="auto">
          <a:xfrm>
            <a:off x="6658751" y="4365104"/>
            <a:ext cx="2305737" cy="57606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8460432" y="6471635"/>
            <a:ext cx="612906" cy="3285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0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Group</a:t>
            </a:r>
            <a:endParaRPr lang="ko-KR" altLang="en-US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837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Group</a:t>
            </a:r>
            <a:r>
              <a:rPr lang="ko-KR" altLang="en-US" sz="1600" kern="0" dirty="0" smtClean="0">
                <a:latin typeface="+mn-ea"/>
              </a:rPr>
              <a:t>과 </a:t>
            </a:r>
            <a:r>
              <a:rPr lang="en-US" altLang="ko-KR" sz="1600" kern="0" dirty="0" smtClean="0">
                <a:latin typeface="+mn-ea"/>
              </a:rPr>
              <a:t>Ungroup</a:t>
            </a: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Group : </a:t>
            </a:r>
            <a:r>
              <a:rPr lang="ko-KR" altLang="en-US" sz="1600" kern="0" dirty="0" smtClean="0">
                <a:latin typeface="+mn-ea"/>
              </a:rPr>
              <a:t>두 개 이상의 </a:t>
            </a:r>
            <a:r>
              <a:rPr lang="en-US" altLang="ko-KR" sz="1600" kern="0" dirty="0" smtClean="0">
                <a:latin typeface="+mn-ea"/>
              </a:rPr>
              <a:t>object</a:t>
            </a:r>
            <a:r>
              <a:rPr lang="ko-KR" altLang="en-US" sz="1600" kern="0" dirty="0" smtClean="0">
                <a:latin typeface="+mn-ea"/>
              </a:rPr>
              <a:t>를 하나로 묶어 주는 기능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관련성이 있는 여러 개의 </a:t>
            </a:r>
            <a:r>
              <a:rPr lang="en-US" altLang="ko-KR" sz="1200" kern="0" dirty="0" smtClean="0">
                <a:latin typeface="+mn-ea"/>
              </a:rPr>
              <a:t>object</a:t>
            </a:r>
            <a:r>
              <a:rPr lang="ko-KR" altLang="en-US" sz="1200" kern="0" dirty="0" smtClean="0">
                <a:latin typeface="+mn-ea"/>
              </a:rPr>
              <a:t>들을 관리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조정 가능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모델링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재질 적용 시 용이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Ungroup: Group </a:t>
            </a:r>
            <a:r>
              <a:rPr lang="ko-KR" altLang="en-US" sz="1600" kern="0" dirty="0" smtClean="0">
                <a:latin typeface="+mn-ea"/>
              </a:rPr>
              <a:t>해제</a:t>
            </a:r>
            <a:endParaRPr lang="en-US" altLang="ko-KR" sz="1200" kern="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533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Group</a:t>
            </a:r>
            <a:endParaRPr lang="ko-KR" altLang="en-US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837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err="1" smtClean="0">
                <a:latin typeface="+mn-ea"/>
              </a:rPr>
              <a:t>Pig_Character_Group.max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파일 열기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각 부분을 클릭해 보면 각 부분이 개별 </a:t>
            </a:r>
            <a:r>
              <a:rPr lang="en-US" altLang="ko-KR" sz="1600" kern="0" dirty="0" smtClean="0">
                <a:latin typeface="+mn-ea"/>
              </a:rPr>
              <a:t>object</a:t>
            </a:r>
            <a:r>
              <a:rPr lang="ko-KR" altLang="en-US" sz="1600" kern="0" dirty="0" smtClean="0">
                <a:latin typeface="+mn-ea"/>
              </a:rPr>
              <a:t>로 설정되어 있다는 사실 확인 가능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by Name     </a:t>
            </a:r>
            <a:r>
              <a:rPr lang="ko-KR" altLang="en-US" sz="1600" kern="0" dirty="0" smtClean="0">
                <a:latin typeface="+mn-ea"/>
              </a:rPr>
              <a:t>을 클릭해서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CTRL+A</a:t>
            </a:r>
            <a:r>
              <a:rPr lang="ko-KR" altLang="en-US" sz="1600" kern="0" dirty="0" smtClean="0">
                <a:latin typeface="+mn-ea"/>
              </a:rPr>
              <a:t>를 눌러서 전체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Group </a:t>
            </a:r>
            <a:r>
              <a:rPr lang="ko-KR" altLang="en-US" sz="1600" kern="0" dirty="0" smtClean="0">
                <a:latin typeface="+mn-ea"/>
              </a:rPr>
              <a:t>메뉴에서 </a:t>
            </a:r>
            <a:r>
              <a:rPr lang="en-US" altLang="ko-KR" sz="1600" kern="0" dirty="0" smtClean="0">
                <a:latin typeface="+mn-ea"/>
              </a:rPr>
              <a:t>Group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그룹 이름으로 </a:t>
            </a:r>
            <a:r>
              <a:rPr lang="en-US" altLang="ko-KR" sz="1600" kern="0" dirty="0" smtClean="0">
                <a:latin typeface="+mn-ea"/>
              </a:rPr>
              <a:t>pig pilot </a:t>
            </a:r>
            <a:r>
              <a:rPr lang="ko-KR" altLang="en-US" sz="1600" kern="0" dirty="0" smtClean="0">
                <a:latin typeface="+mn-ea"/>
              </a:rPr>
              <a:t>입력 </a:t>
            </a:r>
            <a:r>
              <a:rPr lang="en-US" altLang="ko-KR" sz="1600" kern="0" dirty="0" smtClean="0">
                <a:latin typeface="+mn-ea"/>
              </a:rPr>
              <a:t>&gt; OK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 by Name     </a:t>
            </a:r>
            <a:r>
              <a:rPr lang="ko-KR" altLang="en-US" sz="1600" kern="0" dirty="0">
                <a:latin typeface="+mn-ea"/>
              </a:rPr>
              <a:t>을 클릭해서 </a:t>
            </a:r>
            <a:r>
              <a:rPr lang="ko-KR" altLang="en-US" sz="1600" kern="0" dirty="0" smtClean="0">
                <a:latin typeface="+mn-ea"/>
              </a:rPr>
              <a:t>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Group &gt; Ungroup</a:t>
            </a:r>
            <a:r>
              <a:rPr lang="ko-KR" altLang="en-US" sz="1600" kern="0" dirty="0" smtClean="0">
                <a:latin typeface="+mn-ea"/>
              </a:rPr>
              <a:t>을 선택해서 그룹 해제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79" y="27412"/>
            <a:ext cx="2037367" cy="16193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262" y="4234696"/>
            <a:ext cx="1889373" cy="9076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4869160"/>
            <a:ext cx="1889373" cy="907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13" y="2134102"/>
            <a:ext cx="229171" cy="2291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60" y="2102175"/>
            <a:ext cx="720080" cy="15335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8662" y="5589240"/>
            <a:ext cx="946286" cy="8727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660" y="4264293"/>
            <a:ext cx="229171" cy="2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Array</a:t>
            </a:r>
            <a:r>
              <a:rPr lang="ko-KR" altLang="en-US" dirty="0" smtClean="0"/>
              <a:t>로 한꺼번에 복사하기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837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1D </a:t>
            </a:r>
            <a:r>
              <a:rPr lang="ko-KR" altLang="en-US" sz="2000" kern="0" dirty="0" smtClean="0">
                <a:latin typeface="+mn-ea"/>
              </a:rPr>
              <a:t>방향 </a:t>
            </a:r>
            <a:r>
              <a:rPr lang="en-US" altLang="ko-KR" sz="2000" kern="0" dirty="0" smtClean="0">
                <a:latin typeface="+mn-ea"/>
              </a:rPr>
              <a:t>Array </a:t>
            </a:r>
            <a:r>
              <a:rPr lang="ko-KR" altLang="en-US" sz="2000" kern="0" dirty="0" smtClean="0">
                <a:latin typeface="+mn-ea"/>
              </a:rPr>
              <a:t>복사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Top View</a:t>
            </a:r>
            <a:r>
              <a:rPr lang="ko-KR" altLang="en-US" sz="1600" kern="0" dirty="0" smtClean="0">
                <a:latin typeface="+mn-ea"/>
              </a:rPr>
              <a:t>에서 모델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Tools &gt; Array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X </a:t>
            </a:r>
            <a:r>
              <a:rPr lang="ko-KR" altLang="en-US" sz="1600" kern="0" dirty="0" smtClean="0">
                <a:latin typeface="+mn-ea"/>
              </a:rPr>
              <a:t>축 방향에 </a:t>
            </a:r>
            <a:r>
              <a:rPr lang="en-US" altLang="ko-KR" sz="1600" kern="0" dirty="0" smtClean="0">
                <a:latin typeface="+mn-ea"/>
              </a:rPr>
              <a:t>100 </a:t>
            </a:r>
            <a:r>
              <a:rPr lang="ko-KR" altLang="en-US" sz="1600" kern="0" dirty="0" smtClean="0">
                <a:latin typeface="+mn-ea"/>
              </a:rPr>
              <a:t>입력</a:t>
            </a:r>
            <a:r>
              <a:rPr lang="en-US" altLang="ko-KR" sz="1600" kern="0" dirty="0" smtClean="0">
                <a:latin typeface="+mn-ea"/>
              </a:rPr>
              <a:t>, 1D Count</a:t>
            </a:r>
            <a:r>
              <a:rPr lang="ko-KR" altLang="en-US" sz="1600" kern="0" dirty="0" smtClean="0">
                <a:latin typeface="+mn-ea"/>
              </a:rPr>
              <a:t>에 </a:t>
            </a:r>
            <a:r>
              <a:rPr lang="en-US" altLang="ko-KR" sz="1600" kern="0" dirty="0" smtClean="0">
                <a:latin typeface="+mn-ea"/>
              </a:rPr>
              <a:t>5 </a:t>
            </a:r>
            <a:r>
              <a:rPr lang="ko-KR" altLang="en-US" sz="1600" kern="0" dirty="0" smtClean="0">
                <a:latin typeface="+mn-ea"/>
              </a:rPr>
              <a:t>입력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OK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결과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X </a:t>
            </a:r>
            <a:r>
              <a:rPr lang="ko-KR" altLang="en-US" sz="1200" kern="0" dirty="0" smtClean="0">
                <a:latin typeface="+mn-ea"/>
              </a:rPr>
              <a:t>축 방향으로 </a:t>
            </a:r>
            <a:r>
              <a:rPr lang="en-US" altLang="ko-KR" sz="1200" kern="0" dirty="0" smtClean="0">
                <a:latin typeface="+mn-ea"/>
              </a:rPr>
              <a:t>100 </a:t>
            </a:r>
            <a:r>
              <a:rPr lang="ko-KR" altLang="en-US" sz="1200" kern="0" dirty="0" smtClean="0">
                <a:latin typeface="+mn-ea"/>
              </a:rPr>
              <a:t>거리 간격으로 </a:t>
            </a:r>
            <a:r>
              <a:rPr lang="en-US" altLang="ko-KR" sz="1200" kern="0" dirty="0" smtClean="0">
                <a:latin typeface="+mn-ea"/>
              </a:rPr>
              <a:t>5</a:t>
            </a:r>
            <a:r>
              <a:rPr lang="ko-KR" altLang="en-US" sz="1200" kern="0" dirty="0" smtClean="0">
                <a:latin typeface="+mn-ea"/>
              </a:rPr>
              <a:t>개 복사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다음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작업을 위해 </a:t>
            </a:r>
            <a:r>
              <a:rPr lang="en-US" altLang="ko-KR" sz="1600" kern="0" dirty="0" smtClean="0">
                <a:latin typeface="+mn-ea"/>
              </a:rPr>
              <a:t>CTRL+Z</a:t>
            </a:r>
            <a:r>
              <a:rPr lang="ko-KR" altLang="en-US" sz="1600" kern="0" dirty="0" smtClean="0">
                <a:latin typeface="+mn-ea"/>
              </a:rPr>
              <a:t>로 작업 취소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또는 </a:t>
            </a:r>
            <a:r>
              <a:rPr lang="en-US" altLang="ko-KR" sz="1600" kern="0" dirty="0" smtClean="0">
                <a:latin typeface="+mn-ea"/>
              </a:rPr>
              <a:t>4</a:t>
            </a:r>
            <a:r>
              <a:rPr lang="ko-KR" altLang="en-US" sz="1600" kern="0" dirty="0" smtClean="0">
                <a:latin typeface="+mn-ea"/>
              </a:rPr>
              <a:t>개 선택 후 </a:t>
            </a:r>
            <a:r>
              <a:rPr lang="en-US" altLang="ko-KR" sz="1600" kern="0" dirty="0" smtClean="0">
                <a:latin typeface="+mn-ea"/>
              </a:rPr>
              <a:t>DEL </a:t>
            </a:r>
            <a:r>
              <a:rPr lang="ko-KR" altLang="en-US" sz="1600" kern="0" dirty="0" smtClean="0">
                <a:latin typeface="+mn-ea"/>
              </a:rPr>
              <a:t>키로 삭제</a:t>
            </a:r>
            <a:r>
              <a:rPr lang="en-US" altLang="ko-KR" sz="1600" kern="0" dirty="0" smtClean="0">
                <a:latin typeface="+mn-ea"/>
              </a:rPr>
              <a:t>)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61" y="1212563"/>
            <a:ext cx="4297054" cy="228844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4860032" y="1682192"/>
            <a:ext cx="432048" cy="2346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909708" y="2611974"/>
            <a:ext cx="360040" cy="1626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788" y="4221088"/>
            <a:ext cx="44577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Array</a:t>
            </a:r>
            <a:r>
              <a:rPr lang="ko-KR" altLang="en-US" dirty="0" smtClean="0"/>
              <a:t>로 한꺼번에 복사하기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837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2D </a:t>
            </a:r>
            <a:r>
              <a:rPr lang="ko-KR" altLang="en-US" sz="2000" kern="0" dirty="0" smtClean="0">
                <a:latin typeface="+mn-ea"/>
              </a:rPr>
              <a:t>방향 </a:t>
            </a:r>
            <a:r>
              <a:rPr lang="en-US" altLang="ko-KR" sz="2000" kern="0" dirty="0" smtClean="0">
                <a:latin typeface="+mn-ea"/>
              </a:rPr>
              <a:t>Array </a:t>
            </a:r>
            <a:r>
              <a:rPr lang="ko-KR" altLang="en-US" sz="2000" kern="0" dirty="0" smtClean="0">
                <a:latin typeface="+mn-ea"/>
              </a:rPr>
              <a:t>복사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Top View</a:t>
            </a:r>
            <a:r>
              <a:rPr lang="ko-KR" altLang="en-US" sz="1600" kern="0" dirty="0" smtClean="0">
                <a:latin typeface="+mn-ea"/>
              </a:rPr>
              <a:t>에서 모델 다시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Tools &gt; Array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옆 그림처럼 값 입력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이번에는 </a:t>
            </a:r>
            <a:r>
              <a:rPr lang="en-US" altLang="ko-KR" sz="1600" kern="0" dirty="0" smtClean="0">
                <a:latin typeface="+mn-ea"/>
              </a:rPr>
              <a:t>Preview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결과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X </a:t>
            </a:r>
            <a:r>
              <a:rPr lang="ko-KR" altLang="en-US" sz="1200" kern="0" dirty="0" smtClean="0">
                <a:latin typeface="+mn-ea"/>
              </a:rPr>
              <a:t>축 방향으로 거리 </a:t>
            </a:r>
            <a:r>
              <a:rPr lang="en-US" altLang="ko-KR" sz="1200" kern="0" dirty="0">
                <a:latin typeface="+mn-ea"/>
              </a:rPr>
              <a:t>100 </a:t>
            </a:r>
            <a:r>
              <a:rPr lang="ko-KR" altLang="en-US" sz="1200" kern="0" dirty="0" smtClean="0">
                <a:latin typeface="+mn-ea"/>
              </a:rPr>
              <a:t>간격으로 </a:t>
            </a:r>
            <a:r>
              <a:rPr lang="en-US" altLang="ko-KR" sz="1200" kern="0" dirty="0" smtClean="0">
                <a:latin typeface="+mn-ea"/>
              </a:rPr>
              <a:t>5</a:t>
            </a:r>
            <a:r>
              <a:rPr lang="ko-KR" altLang="en-US" sz="1200" kern="0" dirty="0" smtClean="0">
                <a:latin typeface="+mn-ea"/>
              </a:rPr>
              <a:t>개 복사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Y </a:t>
            </a:r>
            <a:r>
              <a:rPr lang="ko-KR" altLang="en-US" sz="1200" kern="0" dirty="0" smtClean="0">
                <a:latin typeface="+mn-ea"/>
              </a:rPr>
              <a:t>축 방향으로는 </a:t>
            </a:r>
            <a:r>
              <a:rPr lang="ko-KR" altLang="en-US" sz="1200" kern="0" dirty="0">
                <a:latin typeface="+mn-ea"/>
              </a:rPr>
              <a:t>거리 </a:t>
            </a:r>
            <a:r>
              <a:rPr lang="en-US" altLang="ko-KR" sz="1200" kern="0" dirty="0">
                <a:latin typeface="+mn-ea"/>
              </a:rPr>
              <a:t>100 </a:t>
            </a:r>
            <a:r>
              <a:rPr lang="ko-KR" altLang="en-US" sz="1200" kern="0" dirty="0">
                <a:latin typeface="+mn-ea"/>
              </a:rPr>
              <a:t>간격으로 </a:t>
            </a:r>
            <a:r>
              <a:rPr lang="en-US" altLang="ko-KR" sz="1200" kern="0" dirty="0" smtClean="0">
                <a:latin typeface="+mn-ea"/>
              </a:rPr>
              <a:t>3</a:t>
            </a:r>
            <a:r>
              <a:rPr lang="ko-KR" altLang="en-US" sz="1200" kern="0" dirty="0" smtClean="0">
                <a:latin typeface="+mn-ea"/>
              </a:rPr>
              <a:t>개 복사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그리고 </a:t>
            </a:r>
            <a:r>
              <a:rPr lang="ko-KR" altLang="en-US" sz="1200" kern="0" dirty="0" err="1" smtClean="0">
                <a:latin typeface="+mn-ea"/>
              </a:rPr>
              <a:t>미리보기</a:t>
            </a:r>
            <a:r>
              <a:rPr lang="ko-KR" altLang="en-US" sz="1200" kern="0" dirty="0" smtClean="0">
                <a:latin typeface="+mn-ea"/>
              </a:rPr>
              <a:t> 모드로 설정</a:t>
            </a:r>
            <a:r>
              <a:rPr lang="en-US" altLang="ko-KR" sz="1200" kern="0" dirty="0" smtClean="0">
                <a:latin typeface="+mn-ea"/>
              </a:rPr>
              <a:t>: </a:t>
            </a:r>
            <a:r>
              <a:rPr lang="ko-KR" altLang="en-US" sz="1200" kern="0" dirty="0" smtClean="0">
                <a:latin typeface="+mn-ea"/>
              </a:rPr>
              <a:t>값 변경하면서 결과 바로 확인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복사 형태는 현재는 </a:t>
            </a:r>
            <a:r>
              <a:rPr lang="en-US" altLang="ko-KR" sz="1200" kern="0" dirty="0" smtClean="0">
                <a:latin typeface="+mn-ea"/>
              </a:rPr>
              <a:t>Instance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다음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작업을 위해 </a:t>
            </a:r>
            <a:r>
              <a:rPr lang="en-US" altLang="ko-KR" sz="1600" kern="0" dirty="0">
                <a:latin typeface="+mn-ea"/>
              </a:rPr>
              <a:t>CTRL+Z</a:t>
            </a:r>
            <a:r>
              <a:rPr lang="ko-KR" altLang="en-US" sz="1600" kern="0" dirty="0">
                <a:latin typeface="+mn-ea"/>
              </a:rPr>
              <a:t>로 작업 취소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또는 </a:t>
            </a:r>
            <a:r>
              <a:rPr lang="en-US" altLang="ko-KR" sz="1600" kern="0" dirty="0" smtClean="0">
                <a:latin typeface="+mn-ea"/>
              </a:rPr>
              <a:t>1</a:t>
            </a:r>
            <a:r>
              <a:rPr lang="ko-KR" altLang="en-US" sz="1600" kern="0" dirty="0" smtClean="0">
                <a:latin typeface="+mn-ea"/>
              </a:rPr>
              <a:t>개만 제외하고 나머지 </a:t>
            </a:r>
            <a:r>
              <a:rPr lang="en-US" altLang="ko-KR" sz="1600" kern="0" dirty="0">
                <a:latin typeface="+mn-ea"/>
              </a:rPr>
              <a:t>DEL </a:t>
            </a:r>
            <a:r>
              <a:rPr lang="ko-KR" altLang="en-US" sz="1600" kern="0" dirty="0">
                <a:latin typeface="+mn-ea"/>
              </a:rPr>
              <a:t>키로 삭제</a:t>
            </a:r>
            <a:r>
              <a:rPr lang="en-US" altLang="ko-KR" sz="1600" kern="0" dirty="0">
                <a:latin typeface="+mn-ea"/>
              </a:rPr>
              <a:t>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834" y="1215836"/>
            <a:ext cx="4223203" cy="22491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4860032" y="1682192"/>
            <a:ext cx="432048" cy="2346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909708" y="2595348"/>
            <a:ext cx="360040" cy="1626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613220" y="2747748"/>
            <a:ext cx="654575" cy="1617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760377" y="2764374"/>
            <a:ext cx="360040" cy="1626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832719" y="2756059"/>
            <a:ext cx="1003710" cy="1783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20" y="4358924"/>
            <a:ext cx="4754014" cy="227594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4881647" y="2747747"/>
            <a:ext cx="654575" cy="1617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31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592" y="1246664"/>
            <a:ext cx="4155175" cy="2212886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Array</a:t>
            </a:r>
            <a:r>
              <a:rPr lang="ko-KR" altLang="en-US" dirty="0" smtClean="0"/>
              <a:t>로 한꺼번에 복사하기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4056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>
                <a:latin typeface="+mn-ea"/>
              </a:rPr>
              <a:t>3</a:t>
            </a:r>
            <a:r>
              <a:rPr lang="en-US" altLang="ko-KR" sz="2000" kern="0" dirty="0" smtClean="0">
                <a:latin typeface="+mn-ea"/>
              </a:rPr>
              <a:t>D </a:t>
            </a:r>
            <a:r>
              <a:rPr lang="ko-KR" altLang="en-US" sz="2000" kern="0" dirty="0" smtClean="0">
                <a:latin typeface="+mn-ea"/>
              </a:rPr>
              <a:t>방향 </a:t>
            </a:r>
            <a:r>
              <a:rPr lang="en-US" altLang="ko-KR" sz="2000" kern="0" dirty="0" smtClean="0">
                <a:latin typeface="+mn-ea"/>
              </a:rPr>
              <a:t>Array </a:t>
            </a:r>
            <a:r>
              <a:rPr lang="ko-KR" altLang="en-US" sz="2000" kern="0" dirty="0" smtClean="0">
                <a:latin typeface="+mn-ea"/>
              </a:rPr>
              <a:t>복사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Top View</a:t>
            </a:r>
            <a:r>
              <a:rPr lang="ko-KR" altLang="en-US" sz="1600" kern="0" dirty="0" smtClean="0">
                <a:latin typeface="+mn-ea"/>
              </a:rPr>
              <a:t>에서 모델 다시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Tools &gt; Array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옆 그림처럼 값 입력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이번에는 </a:t>
            </a:r>
            <a:r>
              <a:rPr lang="en-US" altLang="ko-KR" sz="1600" kern="0" dirty="0" smtClean="0">
                <a:latin typeface="+mn-ea"/>
              </a:rPr>
              <a:t>Preview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결과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X </a:t>
            </a:r>
            <a:r>
              <a:rPr lang="ko-KR" altLang="en-US" sz="1200" kern="0" dirty="0" smtClean="0">
                <a:latin typeface="+mn-ea"/>
              </a:rPr>
              <a:t>축 방향으로 거리 </a:t>
            </a:r>
            <a:r>
              <a:rPr lang="en-US" altLang="ko-KR" sz="1200" kern="0" dirty="0">
                <a:latin typeface="+mn-ea"/>
              </a:rPr>
              <a:t>100 </a:t>
            </a:r>
            <a:r>
              <a:rPr lang="ko-KR" altLang="en-US" sz="1200" kern="0" dirty="0" smtClean="0">
                <a:latin typeface="+mn-ea"/>
              </a:rPr>
              <a:t>간격으로 </a:t>
            </a:r>
            <a:r>
              <a:rPr lang="en-US" altLang="ko-KR" sz="1200" kern="0" dirty="0" smtClean="0">
                <a:latin typeface="+mn-ea"/>
              </a:rPr>
              <a:t>5</a:t>
            </a:r>
            <a:r>
              <a:rPr lang="ko-KR" altLang="en-US" sz="1200" kern="0" dirty="0" smtClean="0">
                <a:latin typeface="+mn-ea"/>
              </a:rPr>
              <a:t>개 복사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Y </a:t>
            </a:r>
            <a:r>
              <a:rPr lang="ko-KR" altLang="en-US" sz="1200" kern="0" dirty="0" smtClean="0">
                <a:latin typeface="+mn-ea"/>
              </a:rPr>
              <a:t>축 방향으로는 </a:t>
            </a:r>
            <a:r>
              <a:rPr lang="ko-KR" altLang="en-US" sz="1200" kern="0" dirty="0">
                <a:latin typeface="+mn-ea"/>
              </a:rPr>
              <a:t>거리 </a:t>
            </a:r>
            <a:r>
              <a:rPr lang="en-US" altLang="ko-KR" sz="1200" kern="0" dirty="0">
                <a:latin typeface="+mn-ea"/>
              </a:rPr>
              <a:t>100 </a:t>
            </a:r>
            <a:r>
              <a:rPr lang="ko-KR" altLang="en-US" sz="1200" kern="0" dirty="0">
                <a:latin typeface="+mn-ea"/>
              </a:rPr>
              <a:t>간격으로 </a:t>
            </a:r>
            <a:r>
              <a:rPr lang="en-US" altLang="ko-KR" sz="1200" kern="0" dirty="0" smtClean="0">
                <a:latin typeface="+mn-ea"/>
              </a:rPr>
              <a:t>3</a:t>
            </a:r>
            <a:r>
              <a:rPr lang="ko-KR" altLang="en-US" sz="1200" kern="0" dirty="0" smtClean="0">
                <a:latin typeface="+mn-ea"/>
              </a:rPr>
              <a:t>개 복사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Z </a:t>
            </a:r>
            <a:r>
              <a:rPr lang="ko-KR" altLang="en-US" sz="1200" kern="0" dirty="0">
                <a:latin typeface="+mn-ea"/>
              </a:rPr>
              <a:t>축 방향으로는 거리 </a:t>
            </a:r>
            <a:r>
              <a:rPr lang="en-US" altLang="ko-KR" sz="1200" kern="0" dirty="0">
                <a:latin typeface="+mn-ea"/>
              </a:rPr>
              <a:t>100 </a:t>
            </a:r>
            <a:r>
              <a:rPr lang="ko-KR" altLang="en-US" sz="1200" kern="0" dirty="0">
                <a:latin typeface="+mn-ea"/>
              </a:rPr>
              <a:t>간격으로 </a:t>
            </a:r>
            <a:r>
              <a:rPr lang="en-US" altLang="ko-KR" sz="1200" kern="0" dirty="0" smtClean="0">
                <a:latin typeface="+mn-ea"/>
              </a:rPr>
              <a:t>4</a:t>
            </a:r>
            <a:r>
              <a:rPr lang="ko-KR" altLang="en-US" sz="1200" kern="0" dirty="0" smtClean="0">
                <a:latin typeface="+mn-ea"/>
              </a:rPr>
              <a:t>개 </a:t>
            </a:r>
            <a:r>
              <a:rPr lang="ko-KR" altLang="en-US" sz="1200" kern="0" dirty="0">
                <a:latin typeface="+mn-ea"/>
              </a:rPr>
              <a:t>복사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상태에서 다음 슬라이드로 진행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905752" y="1727912"/>
            <a:ext cx="432048" cy="2346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613220" y="2492896"/>
            <a:ext cx="654575" cy="59389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760377" y="2764374"/>
            <a:ext cx="360040" cy="1626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832719" y="2756059"/>
            <a:ext cx="1003710" cy="1783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881647" y="2747747"/>
            <a:ext cx="654575" cy="1617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180218" y="2935085"/>
            <a:ext cx="394062" cy="1662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361" y="4249290"/>
            <a:ext cx="4284462" cy="23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Array</a:t>
            </a:r>
            <a:r>
              <a:rPr lang="ko-KR" altLang="en-US" dirty="0" smtClean="0"/>
              <a:t>로 한꺼번에 복사하기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>
                <a:latin typeface="+mn-ea"/>
              </a:rPr>
              <a:t>3</a:t>
            </a:r>
            <a:r>
              <a:rPr lang="en-US" altLang="ko-KR" sz="2000" kern="0" dirty="0" smtClean="0">
                <a:latin typeface="+mn-ea"/>
              </a:rPr>
              <a:t>D </a:t>
            </a:r>
            <a:r>
              <a:rPr lang="ko-KR" altLang="en-US" sz="2000" kern="0" dirty="0" smtClean="0">
                <a:latin typeface="+mn-ea"/>
              </a:rPr>
              <a:t>방향 </a:t>
            </a:r>
            <a:r>
              <a:rPr lang="en-US" altLang="ko-KR" sz="2000" kern="0" dirty="0" smtClean="0">
                <a:latin typeface="+mn-ea"/>
              </a:rPr>
              <a:t>Array </a:t>
            </a:r>
            <a:r>
              <a:rPr lang="ko-KR" altLang="en-US" sz="2000" kern="0" dirty="0" smtClean="0">
                <a:latin typeface="+mn-ea"/>
              </a:rPr>
              <a:t>복사 및 각도 설정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상태에서 </a:t>
            </a:r>
            <a:r>
              <a:rPr lang="en-US" altLang="ko-KR" sz="1600" kern="0" dirty="0" smtClean="0">
                <a:latin typeface="+mn-ea"/>
              </a:rPr>
              <a:t>Incremental &gt; Z</a:t>
            </a:r>
            <a:r>
              <a:rPr lang="ko-KR" altLang="en-US" sz="1600" kern="0" dirty="0" smtClean="0">
                <a:latin typeface="+mn-ea"/>
              </a:rPr>
              <a:t>에서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15.0</a:t>
            </a:r>
            <a:r>
              <a:rPr lang="ko-KR" altLang="en-US" sz="1600" kern="0" dirty="0" smtClean="0">
                <a:latin typeface="+mn-ea"/>
              </a:rPr>
              <a:t>으로 옆의 그림처럼 입력 후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Enter </a:t>
            </a:r>
            <a:r>
              <a:rPr lang="ko-KR" altLang="en-US" sz="1600" kern="0" dirty="0" smtClean="0">
                <a:latin typeface="+mn-ea"/>
              </a:rPr>
              <a:t>키 입력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결과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Z </a:t>
            </a:r>
            <a:r>
              <a:rPr lang="ko-KR" altLang="en-US" sz="1200" kern="0" dirty="0" smtClean="0">
                <a:latin typeface="+mn-ea"/>
              </a:rPr>
              <a:t>축을 축으로 </a:t>
            </a:r>
            <a:r>
              <a:rPr lang="en-US" altLang="ko-KR" sz="1200" kern="0" dirty="0" smtClean="0">
                <a:latin typeface="+mn-ea"/>
              </a:rPr>
              <a:t>15 </a:t>
            </a:r>
            <a:r>
              <a:rPr lang="ko-KR" altLang="en-US" sz="1200" kern="0" dirty="0" smtClean="0">
                <a:latin typeface="+mn-ea"/>
              </a:rPr>
              <a:t>도씩 점점</a:t>
            </a:r>
            <a:r>
              <a:rPr lang="en-US" altLang="ko-KR" sz="1200" kern="0" dirty="0" smtClean="0">
                <a:latin typeface="+mn-ea"/>
              </a:rPr>
              <a:t>(==incrementally)</a:t>
            </a:r>
            <a:br>
              <a:rPr lang="en-US" altLang="ko-KR" sz="1200" kern="0" dirty="0" smtClean="0">
                <a:latin typeface="+mn-ea"/>
              </a:rPr>
            </a:br>
            <a:r>
              <a:rPr lang="ko-KR" altLang="en-US" sz="1200" kern="0" dirty="0" smtClean="0">
                <a:latin typeface="+mn-ea"/>
              </a:rPr>
              <a:t>회전되는 형태 </a:t>
            </a:r>
            <a:r>
              <a:rPr lang="en-US" altLang="ko-KR" sz="1200" kern="0" dirty="0" smtClean="0">
                <a:latin typeface="+mn-ea"/>
              </a:rPr>
              <a:t>(0, 15, 30, 45…)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다음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작업을 위해 </a:t>
            </a:r>
            <a:r>
              <a:rPr lang="en-US" altLang="ko-KR" sz="1600" kern="0" dirty="0">
                <a:latin typeface="+mn-ea"/>
              </a:rPr>
              <a:t>CTRL+Z</a:t>
            </a:r>
            <a:r>
              <a:rPr lang="ko-KR" altLang="en-US" sz="1600" kern="0" dirty="0">
                <a:latin typeface="+mn-ea"/>
              </a:rPr>
              <a:t>로 작업 취소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또는 </a:t>
            </a:r>
            <a:r>
              <a:rPr lang="en-US" altLang="ko-KR" sz="1600" kern="0" dirty="0">
                <a:latin typeface="+mn-ea"/>
              </a:rPr>
              <a:t>1</a:t>
            </a:r>
            <a:r>
              <a:rPr lang="ko-KR" altLang="en-US" sz="1600" kern="0" dirty="0">
                <a:latin typeface="+mn-ea"/>
              </a:rPr>
              <a:t>개만 제외하고 나머지 </a:t>
            </a:r>
            <a:r>
              <a:rPr lang="en-US" altLang="ko-KR" sz="1600" kern="0" dirty="0">
                <a:latin typeface="+mn-ea"/>
              </a:rPr>
              <a:t>DEL </a:t>
            </a:r>
            <a:r>
              <a:rPr lang="ko-KR" altLang="en-US" sz="1600" kern="0" dirty="0">
                <a:latin typeface="+mn-ea"/>
              </a:rPr>
              <a:t>키로 삭제</a:t>
            </a:r>
            <a:r>
              <a:rPr lang="en-US" altLang="ko-KR" sz="1600" kern="0" dirty="0">
                <a:latin typeface="+mn-ea"/>
              </a:rPr>
              <a:t>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40945" y="786127"/>
            <a:ext cx="4803055" cy="2557922"/>
            <a:chOff x="4211960" y="1124744"/>
            <a:chExt cx="4803055" cy="25579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1124744"/>
              <a:ext cx="4803055" cy="255792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 bwMode="auto">
            <a:xfrm>
              <a:off x="5362952" y="1908887"/>
              <a:ext cx="432048" cy="23464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3814614"/>
            <a:ext cx="5400600" cy="30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6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Mirror</a:t>
            </a:r>
            <a:r>
              <a:rPr lang="ko-KR" altLang="en-US" dirty="0" smtClean="0"/>
              <a:t>로 대칭 복사하기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/>
              <a:t>Mirror</a:t>
            </a:r>
            <a:r>
              <a:rPr lang="ko-KR" altLang="en-US" sz="2000" dirty="0"/>
              <a:t>로 대칭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복사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Top View</a:t>
            </a:r>
            <a:r>
              <a:rPr lang="ko-KR" altLang="en-US" sz="1600" kern="0" dirty="0" smtClean="0">
                <a:latin typeface="+mn-ea"/>
              </a:rPr>
              <a:t>에서 모델 다시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Tools </a:t>
            </a:r>
            <a:r>
              <a:rPr lang="en-US" altLang="ko-KR" sz="1600" kern="0" dirty="0">
                <a:latin typeface="+mn-ea"/>
              </a:rPr>
              <a:t>&gt; </a:t>
            </a:r>
            <a:r>
              <a:rPr lang="en-US" altLang="ko-KR" sz="1600" kern="0" dirty="0" smtClean="0">
                <a:latin typeface="+mn-ea"/>
              </a:rPr>
              <a:t>Mirror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옆 그림처럼 값 입력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결과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Y </a:t>
            </a:r>
            <a:r>
              <a:rPr lang="ko-KR" altLang="en-US" sz="1600" kern="0" dirty="0" smtClean="0">
                <a:latin typeface="+mn-ea"/>
              </a:rPr>
              <a:t>축을 따라 </a:t>
            </a:r>
            <a:r>
              <a:rPr lang="en-US" altLang="ko-KR" sz="1600" kern="0" dirty="0" smtClean="0">
                <a:latin typeface="+mn-ea"/>
              </a:rPr>
              <a:t>+100 </a:t>
            </a:r>
            <a:r>
              <a:rPr lang="ko-KR" altLang="en-US" sz="1600" kern="0" dirty="0" smtClean="0">
                <a:latin typeface="+mn-ea"/>
              </a:rPr>
              <a:t>만큼 이동한 위치에 대칭 복제</a:t>
            </a:r>
            <a:r>
              <a:rPr lang="en-US" altLang="ko-KR" sz="1600" kern="0" dirty="0" smtClean="0">
                <a:latin typeface="+mn-ea"/>
              </a:rPr>
              <a:t>(instance)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530" y="116633"/>
            <a:ext cx="1678573" cy="27363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6515477" y="736128"/>
            <a:ext cx="398879" cy="1786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544052" y="1850554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801227" y="1069503"/>
            <a:ext cx="398879" cy="1786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223775"/>
            <a:ext cx="4426920" cy="361668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 flipV="1">
            <a:off x="4090818" y="5640401"/>
            <a:ext cx="360040" cy="768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직선 화살표 연결선 16"/>
          <p:cNvCxnSpPr/>
          <p:nvPr/>
        </p:nvCxnSpPr>
        <p:spPr bwMode="auto">
          <a:xfrm flipH="1">
            <a:off x="827584" y="6457450"/>
            <a:ext cx="1080120" cy="12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타원형 설명선 19"/>
          <p:cNvSpPr/>
          <p:nvPr/>
        </p:nvSpPr>
        <p:spPr bwMode="auto">
          <a:xfrm>
            <a:off x="4752595" y="5705374"/>
            <a:ext cx="2447511" cy="428266"/>
          </a:xfrm>
          <a:prstGeom prst="wedgeEllipseCallout">
            <a:avLst>
              <a:gd name="adj1" fmla="val -71630"/>
              <a:gd name="adj2" fmla="val 5462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+Y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방향</a:t>
            </a:r>
          </a:p>
        </p:txBody>
      </p:sp>
    </p:spTree>
    <p:extLst>
      <p:ext uri="{BB962C8B-B14F-4D97-AF65-F5344CB8AC3E}">
        <p14:creationId xmlns:p14="http://schemas.microsoft.com/office/powerpoint/2010/main" val="35195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3984399"/>
            <a:ext cx="1293693" cy="2108897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-21481" y="1233176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dirty="0" smtClean="0"/>
              <a:t>몇 가지 예제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Mirror</a:t>
            </a:r>
            <a:r>
              <a:rPr lang="ko-KR" altLang="en-US" dirty="0" smtClean="0"/>
              <a:t>로 대칭 복사하기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71" y="1700808"/>
            <a:ext cx="1308026" cy="21322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369" y="1628800"/>
            <a:ext cx="3943807" cy="22402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571895" y="2179552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75338" y="4345623"/>
            <a:ext cx="720080" cy="12981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369" y="4012924"/>
            <a:ext cx="4004175" cy="200836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 bwMode="auto">
          <a:xfrm>
            <a:off x="781445" y="2455777"/>
            <a:ext cx="599698" cy="1401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37263" y="4736148"/>
            <a:ext cx="720080" cy="12981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2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689</Words>
  <Application>Microsoft Office PowerPoint</Application>
  <PresentationFormat>화면 슬라이드 쇼(4:3)</PresentationFormat>
  <Paragraphs>174</Paragraphs>
  <Slides>18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introduction</vt:lpstr>
      <vt:lpstr>3ds MAX 작업을 위한  사전 연습 4</vt:lpstr>
      <vt:lpstr> Group</vt:lpstr>
      <vt:lpstr> Group</vt:lpstr>
      <vt:lpstr>Array로 한꺼번에 복사하기</vt:lpstr>
      <vt:lpstr>Array로 한꺼번에 복사하기</vt:lpstr>
      <vt:lpstr>Array로 한꺼번에 복사하기</vt:lpstr>
      <vt:lpstr>Array로 한꺼번에 복사하기</vt:lpstr>
      <vt:lpstr>Mirror로 대칭 복사하기</vt:lpstr>
      <vt:lpstr>Mirror로 대칭 복사하기</vt:lpstr>
      <vt:lpstr>Mirror로 대칭 복사하기</vt:lpstr>
      <vt:lpstr>Mirror로 대칭 복사하기</vt:lpstr>
      <vt:lpstr>Mirror로 대칭 복사하기</vt:lpstr>
      <vt:lpstr>Group Open/Close</vt:lpstr>
      <vt:lpstr>Attach/Detach로 object 추가/분리</vt:lpstr>
      <vt:lpstr>Attach/Detach로 object 추가/분리</vt:lpstr>
      <vt:lpstr>Explode로 Group 해체</vt:lpstr>
      <vt:lpstr>Keyframe Animation </vt:lpstr>
      <vt:lpstr>Keyframe Animation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DS</cp:lastModifiedBy>
  <cp:revision>406</cp:revision>
  <cp:lastPrinted>2013-09-09T08:18:55Z</cp:lastPrinted>
  <dcterms:created xsi:type="dcterms:W3CDTF">2009-09-02T15:22:41Z</dcterms:created>
  <dcterms:modified xsi:type="dcterms:W3CDTF">2015-09-22T05:37:14Z</dcterms:modified>
</cp:coreProperties>
</file>